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11" r:id="rId5"/>
    <p:sldId id="312" r:id="rId6"/>
    <p:sldId id="316" r:id="rId7"/>
    <p:sldId id="319" r:id="rId8"/>
    <p:sldId id="318" r:id="rId9"/>
    <p:sldId id="320" r:id="rId10"/>
    <p:sldId id="309" r:id="rId11"/>
    <p:sldId id="314" r:id="rId12"/>
    <p:sldId id="301" r:id="rId13"/>
    <p:sldId id="298" r:id="rId14"/>
    <p:sldId id="299" r:id="rId15"/>
    <p:sldId id="300" r:id="rId16"/>
    <p:sldId id="304" r:id="rId17"/>
    <p:sldId id="313" r:id="rId18"/>
    <p:sldId id="315" r:id="rId19"/>
    <p:sldId id="278" r:id="rId20"/>
    <p:sldId id="26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B116C1-1861-B3E9-BBE2-1D3B207B3E6E}" name="Iris | First Assist" initials="I|FA" userId="Iris | First Assis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78F82-203D-97A0-2490-CF8037863227}" v="4" dt="2022-12-06T13:39:51.983"/>
    <p1510:client id="{DF369CE8-463A-33E1-7FF2-01CD003947F2}" v="4" dt="2022-12-07T09:59:12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1BDD2-F5E9-4C9A-98F9-7C3D4AC6F56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B6354-7E00-4F93-92E8-4E3725F895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2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6815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58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000" b="1" dirty="0" err="1"/>
              <a:t>Oranje</a:t>
            </a:r>
            <a:r>
              <a:rPr lang="en-US" sz="1000" b="1" dirty="0"/>
              <a:t>:		</a:t>
            </a:r>
            <a:r>
              <a:rPr lang="en-US" sz="1000" b="1" dirty="0" err="1"/>
              <a:t>Blauw</a:t>
            </a:r>
            <a:r>
              <a:rPr lang="en-US" sz="1000" b="1" dirty="0"/>
              <a:t>:		Bruin:		Groen:</a:t>
            </a:r>
          </a:p>
          <a:p>
            <a:pPr marL="0" indent="0">
              <a:buNone/>
            </a:pPr>
            <a:r>
              <a:rPr lang="en-US" sz="1000" b="1" dirty="0"/>
              <a:t>SELECTION		SOCIALISATION	RETAIN		LEAVE</a:t>
            </a:r>
          </a:p>
          <a:p>
            <a:pPr marL="0" indent="0">
              <a:buNone/>
            </a:pPr>
            <a:r>
              <a:rPr lang="en-US" sz="1000" b="0" dirty="0"/>
              <a:t>PROSPECTS		NEWCOMERS		ESTABLISHED		AMBASSADORS</a:t>
            </a:r>
          </a:p>
          <a:p>
            <a:pPr marL="171450" indent="-171450"/>
            <a:r>
              <a:rPr lang="en-US" sz="1000" b="0" dirty="0"/>
              <a:t>Attraction		Onboarding		Personal and professional	Retirement</a:t>
            </a:r>
          </a:p>
          <a:p>
            <a:pPr marL="171450" indent="-171450"/>
            <a:r>
              <a:rPr lang="en-US" sz="1000" b="0" dirty="0"/>
              <a:t>Recruitment			development, including	Other job</a:t>
            </a:r>
          </a:p>
          <a:p>
            <a:pPr marL="3657600" lvl="8" indent="0">
              <a:buNone/>
            </a:pPr>
            <a:r>
              <a:rPr lang="nl-NL" sz="1000" b="0" dirty="0" err="1"/>
              <a:t>leadership</a:t>
            </a:r>
            <a:r>
              <a:rPr lang="nl-NL" sz="1000" b="0" dirty="0"/>
              <a:t> development</a:t>
            </a:r>
            <a:endParaRPr sz="1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311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nl-NL" dirty="0"/>
              <a:t>Zie apart Word-document</a:t>
            </a:r>
          </a:p>
        </p:txBody>
      </p:sp>
    </p:spTree>
    <p:extLst>
      <p:ext uri="{BB962C8B-B14F-4D97-AF65-F5344CB8AC3E}">
        <p14:creationId xmlns:p14="http://schemas.microsoft.com/office/powerpoint/2010/main" val="396935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8113" y="739775"/>
            <a:ext cx="6581775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9892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nl" sz="1000" b="1">
              <a:solidFill>
                <a:schemeClr val="dk1"/>
              </a:solidFill>
              <a:ea typeface="Calibri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000"/>
              <a:t>	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0985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For socially committed companies that do good in society</a:t>
            </a:r>
            <a:endParaRPr dirty="0"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687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000" b="0" dirty="0" err="1"/>
              <a:t>Ik</a:t>
            </a:r>
            <a:r>
              <a:rPr lang="en-US" sz="1000" b="0" dirty="0"/>
              <a:t> </a:t>
            </a:r>
            <a:r>
              <a:rPr lang="en-US" sz="1000" b="0" dirty="0" err="1"/>
              <a:t>zou</a:t>
            </a:r>
            <a:r>
              <a:rPr lang="en-US" sz="1000" b="0" dirty="0"/>
              <a:t> </a:t>
            </a:r>
            <a:r>
              <a:rPr lang="en-US" sz="1000" b="0" dirty="0" err="1"/>
              <a:t>hier</a:t>
            </a:r>
            <a:r>
              <a:rPr lang="en-US" sz="1000" b="0" dirty="0"/>
              <a:t> de </a:t>
            </a:r>
            <a:r>
              <a:rPr lang="en-US" sz="1000" b="0" dirty="0" err="1"/>
              <a:t>verwijzing</a:t>
            </a:r>
            <a:r>
              <a:rPr lang="en-US" sz="1000" b="0" dirty="0"/>
              <a:t> </a:t>
            </a:r>
            <a:r>
              <a:rPr lang="en-US" sz="1000" b="0" dirty="0" err="1"/>
              <a:t>naar</a:t>
            </a:r>
            <a:r>
              <a:rPr lang="en-US" sz="1000" b="0" dirty="0"/>
              <a:t> het </a:t>
            </a:r>
            <a:r>
              <a:rPr lang="en-US" sz="1000" b="0" dirty="0" err="1"/>
              <a:t>artikel</a:t>
            </a:r>
            <a:r>
              <a:rPr lang="en-US" sz="1000" b="0" dirty="0"/>
              <a:t> </a:t>
            </a:r>
            <a:r>
              <a:rPr lang="en-US" sz="1000" b="0" dirty="0" err="1"/>
              <a:t>weglaten</a:t>
            </a:r>
            <a:r>
              <a:rPr lang="en-US" sz="1000" b="0" dirty="0"/>
              <a:t>, </a:t>
            </a:r>
            <a:r>
              <a:rPr lang="en-US" sz="1000" b="0" dirty="0" err="1"/>
              <a:t>omdat</a:t>
            </a:r>
            <a:r>
              <a:rPr lang="en-US" sz="1000" b="0" dirty="0"/>
              <a:t> de interviews </a:t>
            </a:r>
            <a:r>
              <a:rPr lang="en-US" sz="1000" b="0" dirty="0" err="1"/>
              <a:t>immers</a:t>
            </a:r>
            <a:r>
              <a:rPr lang="en-US" sz="1000" b="0" dirty="0"/>
              <a:t> in het Nederlands </a:t>
            </a:r>
            <a:r>
              <a:rPr lang="en-US" sz="1000" b="0" dirty="0" err="1"/>
              <a:t>zijn</a:t>
            </a:r>
            <a:r>
              <a:rPr lang="en-US" sz="1000" b="0" dirty="0"/>
              <a:t>.</a:t>
            </a:r>
          </a:p>
          <a:p>
            <a:pPr marL="0" indent="0">
              <a:buNone/>
            </a:pPr>
            <a:r>
              <a:rPr lang="en-US" sz="1000" b="0" dirty="0"/>
              <a:t>1. If you don’t join CSR now, you will miss the boat</a:t>
            </a:r>
          </a:p>
          <a:p>
            <a:pPr marL="0" indent="0">
              <a:buNone/>
            </a:pPr>
            <a:r>
              <a:rPr lang="en-US" sz="1000" b="0" dirty="0"/>
              <a:t>2. Act first, then think</a:t>
            </a:r>
          </a:p>
          <a:p>
            <a:pPr marL="0" indent="0">
              <a:buNone/>
            </a:pPr>
            <a:r>
              <a:rPr lang="en-US" sz="1000" b="0" dirty="0"/>
              <a:t>3. It takes time, but that’s OK. If I can contribute, I will.</a:t>
            </a:r>
          </a:p>
          <a:p>
            <a:pPr marL="0" indent="0">
              <a:buNone/>
            </a:pPr>
            <a:r>
              <a:rPr lang="en-US" sz="1000" b="0" dirty="0"/>
              <a:t>4. We are intrinsically motivated to do something for society</a:t>
            </a:r>
            <a:endParaRPr sz="1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736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Principle 1: Balance between company strategy and employee passion</a:t>
            </a:r>
          </a:p>
          <a:p>
            <a:r>
              <a:rPr lang="en-US" noProof="0" dirty="0"/>
              <a:t>Principle 2: Shape effective partnerships</a:t>
            </a:r>
          </a:p>
          <a:p>
            <a:r>
              <a:rPr lang="en-US" noProof="0" dirty="0"/>
              <a:t>Principle 3: Recognize the </a:t>
            </a:r>
            <a:r>
              <a:rPr lang="en-US" noProof="0" dirty="0">
                <a:solidFill>
                  <a:srgbClr val="FF0000"/>
                </a:solidFill>
              </a:rPr>
              <a:t>many positive facets </a:t>
            </a:r>
            <a:r>
              <a:rPr lang="en-US" noProof="0" dirty="0"/>
              <a:t>of volunteering</a:t>
            </a:r>
          </a:p>
          <a:p>
            <a:r>
              <a:rPr lang="en-US" noProof="0" dirty="0"/>
              <a:t>Principle 4: Volunteering as an essential part of HR</a:t>
            </a:r>
          </a:p>
          <a:p>
            <a:r>
              <a:rPr lang="en-US" noProof="0" dirty="0"/>
              <a:t>Principle 5: Embed volunteering policy in your </a:t>
            </a:r>
            <a:r>
              <a:rPr lang="en-US" noProof="0" dirty="0" err="1"/>
              <a:t>organisational</a:t>
            </a:r>
            <a:r>
              <a:rPr lang="en-US" noProof="0" dirty="0"/>
              <a:t> culture</a:t>
            </a:r>
          </a:p>
        </p:txBody>
      </p:sp>
    </p:spTree>
    <p:extLst>
      <p:ext uri="{BB962C8B-B14F-4D97-AF65-F5344CB8AC3E}">
        <p14:creationId xmlns:p14="http://schemas.microsoft.com/office/powerpoint/2010/main" val="224731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5M model: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Mission: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Manpower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Means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Money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Media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Mass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199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3:notes"/>
          <p:cNvSpPr txBox="1">
            <a:spLocks noGrp="1"/>
          </p:cNvSpPr>
          <p:nvPr>
            <p:ph type="body" idx="1"/>
          </p:nvPr>
        </p:nvSpPr>
        <p:spPr>
          <a:xfrm>
            <a:off x="679768" y="5090886"/>
            <a:ext cx="5438100" cy="482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/>
          </a:p>
        </p:txBody>
      </p:sp>
      <p:sp>
        <p:nvSpPr>
          <p:cNvPr id="708" name="Google Shape;7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3038" y="803275"/>
            <a:ext cx="7143751" cy="4019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>
              <a:buAutoNum type="arabicPeriod"/>
            </a:pPr>
            <a:r>
              <a:rPr lang="en-US" sz="1000" b="0" dirty="0"/>
              <a:t>79% likes to work for a socially involved company</a:t>
            </a:r>
          </a:p>
          <a:p>
            <a:pPr marL="228600" indent="-228600">
              <a:buAutoNum type="arabicPeriod"/>
            </a:pPr>
            <a:r>
              <a:rPr lang="en-US" sz="1000" b="0" dirty="0"/>
              <a:t>77% of the employees believe that volunteering is essential for their well-being</a:t>
            </a:r>
          </a:p>
          <a:p>
            <a:pPr marL="228600" indent="-228600">
              <a:buAutoNum type="arabicPeriod"/>
            </a:pPr>
            <a:r>
              <a:rPr lang="en-US" sz="1000" b="0" dirty="0"/>
              <a:t>65% of the companies give their employees the possibility to participate in volunteering during working hours</a:t>
            </a:r>
          </a:p>
          <a:p>
            <a:pPr marL="228600" indent="-228600">
              <a:buAutoNum type="arabicPeriod"/>
            </a:pPr>
            <a:r>
              <a:rPr lang="en-US" sz="1000" b="0" dirty="0"/>
              <a:t>57% less turnover when employees feel connected with the company by their efforts on volunteering</a:t>
            </a:r>
          </a:p>
          <a:p>
            <a:pPr marL="228600" indent="-228600">
              <a:buAutoNum type="arabicPeriod"/>
            </a:pPr>
            <a:r>
              <a:rPr lang="en-US" sz="1000" b="0" dirty="0"/>
              <a:t>29% of the employees actively participates in employee volunteering </a:t>
            </a:r>
            <a:r>
              <a:rPr lang="en-US" sz="1000" b="0" dirty="0" err="1"/>
              <a:t>programmes</a:t>
            </a:r>
            <a:endParaRPr lang="en-US" sz="1000" b="0" dirty="0"/>
          </a:p>
          <a:p>
            <a:pPr marL="228600" indent="-228600">
              <a:buAutoNum type="arabicPeriod"/>
            </a:pPr>
            <a:r>
              <a:rPr lang="en-US" sz="1000" b="0" dirty="0"/>
              <a:t>20% of the companies in the Netherlands offers possibilities to participate in volunteering activities</a:t>
            </a:r>
          </a:p>
          <a:p>
            <a:pPr marL="228600" indent="-228600">
              <a:buAutoNum type="arabicPeriod"/>
            </a:pPr>
            <a:endParaRPr sz="1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547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Good Busy Impact circle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Oranje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cirkel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 			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Blauwe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cirkel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				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Bruine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cirkel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Need			Mission and goal			Interest and talent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Non-profit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organisations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		company				employees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Oranje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tekstgedeelte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		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Blauwe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tekstgedeelte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			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Bruine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tekstgedeelte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Manpower			Being a good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neighbour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			meaningfulness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Means			Attractive employer			teambuilding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Media			Boosting image			leadership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Mass			Reputation				skills development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Money			Diversity &amp; Inclusion			broadening horizons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Mission							empathy</a:t>
            </a:r>
            <a:endParaRPr sz="1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pride</a:t>
            </a:r>
            <a:endParaRPr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							fun</a:t>
            </a:r>
            <a:endParaRPr sz="1000" dirty="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03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899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D4CD0-45D3-CC04-4513-8589313E0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4A7843-29B6-DBE4-DE5D-F9BC320AA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1B983-A657-C288-B2B8-0FA1DD71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6B82F-E449-5119-8DAE-9B93E231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2B16C6-F66B-10E5-A96A-9D94CF94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82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C493B-4710-FEAC-9639-F2652216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C26451-F118-A397-315E-4D05EB6CB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462210-3967-3FFF-1250-4877484F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8D9F60-2CA2-C890-2DDB-E238A0CF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184D80-B87B-D4E8-0676-19F73536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9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0689B2-A6CB-3B02-74E9-3F6D4884D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C7B1B2-09D2-2568-4B77-7AABC02DF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E767C7-A92E-EA8D-B2E8-533B9D84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DA4BE7-CEBD-1428-425F-2DA20EB1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6472CA-E952-5404-9AB8-30055B51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79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 1">
  <p:cSld name="Sectiekop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45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A067A-6C39-D831-B5EE-1303B9FF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44544-1AAA-A1B8-16BE-62B383FE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FA1C5A-5F40-1B3A-33CE-D7F86A6F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99C81B-E33B-A1A2-3406-4413928E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85FA4B-07E5-12FF-C60C-A22A31B4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28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F1202-CCAC-4D74-1AC8-0E5D6115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F0DD7C-F739-F6AC-A5B0-FC070EB30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10BFD-A00A-3C3A-D18E-D87A521B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D30C83-FC62-EA31-3BB3-6A5CCEED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3909C0-E1F5-3C92-E1EF-BC572A85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4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6816F-9F58-61B7-782D-49D95F66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256141-75A1-70CC-06FA-77D628B6C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7C52A8-FF19-DC2E-0D2E-49270FE64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0481D8-66D9-F9B2-08E9-D904DB06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20C6BC-DCE0-7785-807D-6E2872E7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45070C-009E-70B1-6936-980F5E8B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5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3C977-7D68-6A77-947A-5CB94940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520A5F-3A01-9336-95E9-218E8D41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BBE44D-E87E-3665-9A8F-E19212C86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D82175-18A2-DCDA-6759-2E643F5B3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D8C452-03CF-7389-16F6-E9A95F5F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4C1EDF7-B70A-8F95-FB95-27E78E70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6EEF9E6-82C3-F3ED-400F-45193A9B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0BFCFD-BD84-2C2D-06E4-A72559FA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02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25854-FA08-2D58-82B3-2F40CADA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8441B2-ECED-7C96-A33C-7384465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0E36D6-4407-3D77-F520-FDC51889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96227BE-D206-7393-534D-5D3717CA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01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568DE02-5EB4-BC8D-9491-6B9A7546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3DB6BC-947A-BEA5-98CA-F05531CC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EAE697-5192-29DF-3465-376E0F62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91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8B9E7-9AE8-C602-B997-98446289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33D803-DE3E-5B7C-A010-C846EC9E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64262F-7B8B-BAB1-7D56-32898BBCA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FC289B-135F-35A7-1FC8-E28D908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70A038-AB20-CB3F-79E6-1AD10896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8C66AB-480A-6978-419A-B8DAB467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21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9CA9C-712E-F5AD-5BC1-524D097C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49E11DE-1CA5-38C8-33BD-03A100AFD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9B2F4D-4C45-A2CB-00EE-B91A65861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CE4924-C012-69AC-1F22-4FAFDB49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474357-BAC9-C857-B5CF-9B34CEDC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3C93DD-05B4-140D-06F2-34759217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24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C243C6-7B14-2B70-8DE1-CD061CDB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1B7C2E-5D97-02D4-287A-FEBA8529D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8403B5-8871-1312-5A4D-7EDEA99C6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26DA-3EE7-48CF-9E53-1F58AADF70E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57465-83BF-9C82-CB54-5173D3542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31111A-C33A-949F-D7AF-15CE56CA8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05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-enterprise.nl/over-sociaal-ondernemen/wat-zijn-h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goodbusy.nu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vrijwilligerswerk.nl/home+good+busy/gb_tools/gb_inspiratie/default.aspx" TargetMode="Externa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oodbusy@nov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rijwilligerswerk.nl/home+good+busy/gb_tools/gb_strategische+toolkit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vrijwilligerswerk.nl/home+good+busy/gb_tools/gb_strategische+toolkit/defaul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vrijwilligerswerk.nl/home+good+busy/gb_tools/gb_strategische+toolkit/default.asp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hyperlink" Target="https://www.samenvooreindhoven.nl/wp-content/uploads/2021/01/Rapportage-Theory-of-Change.pdf&#8203;" TargetMode="External"/><Relationship Id="rId10" Type="http://schemas.openxmlformats.org/officeDocument/2006/relationships/image" Target="../media/image13.jpg"/><Relationship Id="rId4" Type="http://schemas.openxmlformats.org/officeDocument/2006/relationships/hyperlink" Target="https://cecp.co/wp-content/uploads/2020/10/Giving-in-Numbers-Infographic-2020.pdf" TargetMode="External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>
            <a:spLocks noGrp="1"/>
          </p:cNvSpPr>
          <p:nvPr>
            <p:ph type="title"/>
          </p:nvPr>
        </p:nvSpPr>
        <p:spPr>
          <a:xfrm>
            <a:off x="427400" y="1398391"/>
            <a:ext cx="11337200" cy="46987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>
              <a:buClr>
                <a:srgbClr val="39B5A1"/>
              </a:buClr>
              <a:buSzPct val="125000"/>
            </a:pPr>
            <a:r>
              <a:rPr lang="nl" sz="650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Do good with Good Busy </a:t>
            </a:r>
            <a:br>
              <a:rPr lang="nl" sz="6500" b="1" dirty="0">
                <a:latin typeface="Roboto Slab"/>
                <a:ea typeface="Roboto Slab"/>
                <a:cs typeface="Roboto Slab"/>
              </a:rPr>
            </a:br>
            <a:br>
              <a:rPr lang="nl" sz="4800" b="1" dirty="0">
                <a:latin typeface="Roboto Slab"/>
                <a:ea typeface="Roboto Slab"/>
                <a:cs typeface="Roboto Slab"/>
              </a:rPr>
            </a:br>
            <a:r>
              <a:rPr lang="nl" sz="425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Tools for the </a:t>
            </a:r>
            <a:r>
              <a:rPr lang="nl" sz="4250" b="1" strike="sngStrike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business</a:t>
            </a:r>
            <a:r>
              <a:rPr lang="nl" sz="425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 case </a:t>
            </a:r>
            <a:br>
              <a:rPr lang="nl" sz="4250" b="1" dirty="0">
                <a:latin typeface="Roboto Slab"/>
                <a:ea typeface="Roboto Slab"/>
                <a:cs typeface="Roboto Slab"/>
              </a:rPr>
            </a:br>
            <a:r>
              <a:rPr lang="nl" sz="425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about the benefits and impact of </a:t>
            </a:r>
            <a:br>
              <a:rPr lang="nl" sz="425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nl" sz="425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employee </a:t>
            </a:r>
            <a:r>
              <a:rPr lang="nl" sz="4250" b="1" dirty="0" err="1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volunteering</a:t>
            </a:r>
            <a:br>
              <a:rPr lang="nl" sz="4250" dirty="0">
                <a:latin typeface="Roboto Slab"/>
                <a:ea typeface="Roboto Slab"/>
                <a:cs typeface="Roboto Slab"/>
              </a:rPr>
            </a:br>
            <a:br>
              <a:rPr lang="nl" sz="2900" dirty="0">
                <a:latin typeface="Roboto Slab"/>
                <a:ea typeface="Roboto Slab"/>
                <a:cs typeface="Roboto Slab"/>
              </a:rPr>
            </a:br>
            <a:endParaRPr sz="2933" dirty="0">
              <a:solidFill>
                <a:srgbClr val="FFA5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algn="ctr"/>
            <a:r>
              <a:rPr lang="nl" sz="1867" dirty="0">
                <a:latin typeface="Roboto Slab"/>
                <a:ea typeface="Roboto Slab"/>
                <a:sym typeface="Roboto Slab"/>
              </a:rPr>
              <a:t>Version 2</a:t>
            </a:r>
            <a:r>
              <a:rPr lang="nl" sz="1867">
                <a:latin typeface="Roboto Slab"/>
                <a:ea typeface="Roboto Slab"/>
                <a:sym typeface="Roboto Slab"/>
              </a:rPr>
              <a:t>: January 2023</a:t>
            </a:r>
            <a:endParaRPr sz="4267" dirty="0"/>
          </a:p>
        </p:txBody>
      </p:sp>
      <p:pic>
        <p:nvPicPr>
          <p:cNvPr id="171" name="Google Shape;1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3601" y="366031"/>
            <a:ext cx="2900184" cy="8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C0416E-B0DF-37E0-C9C3-ACEF6C6A84C2}"/>
              </a:ext>
            </a:extLst>
          </p:cNvPr>
          <p:cNvSpPr txBox="1"/>
          <p:nvPr/>
        </p:nvSpPr>
        <p:spPr>
          <a:xfrm rot="20940000">
            <a:off x="6801552" y="2390452"/>
            <a:ext cx="2488221" cy="9437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5333" err="1">
                <a:solidFill>
                  <a:srgbClr val="F39100"/>
                </a:solidFill>
                <a:latin typeface="Baguet Script"/>
              </a:rPr>
              <a:t>purpose</a:t>
            </a:r>
            <a:endParaRPr lang="nl-NL" sz="5333">
              <a:solidFill>
                <a:srgbClr val="F39100"/>
              </a:solidFill>
              <a:latin typeface="Baguet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23908" y="190228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Impact on society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6AFCCA-DEF3-185E-3CCE-15827319C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36" y="1518965"/>
            <a:ext cx="10515600" cy="4351200"/>
          </a:xfrm>
          <a:solidFill>
            <a:schemeClr val="accent2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Your company takes responsibility and contributes to solving societal issues by being truly involved with the community.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Volunteering connects different target groups in society that might not normally meet, thus contributing to a diverse and inclusive way of thinking.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61% of the businesses in the Netherlands already actively contribute to society by sponsorships and/or donations. However, many social organisations are also looking for expertise and practical support, and this is where volunteers and businesses can make a substantial contribution.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0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14672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Impact on employees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6AFCCA-DEF3-185E-3CCE-15827319C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284" y="1509184"/>
            <a:ext cx="10515600" cy="3452115"/>
          </a:xfrm>
          <a:solidFill>
            <a:srgbClr val="C44138"/>
          </a:solidFill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84% of employees gain more insight in and have a better understanding of the target group and its social problems by volunteering. 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This leads to a broader understanding of people who are struggling and/or having social problems. It also gives a sense of purpose and meaning.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77% of employees say that company-supported volunteer activities are essential to their well-being and vitality.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Employees also develop (soft) skills through volunteering.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125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05436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Impact on the business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6AFCCA-DEF3-185E-3CCE-15827319C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284" y="1504292"/>
            <a:ext cx="10515600" cy="3046587"/>
          </a:xfrm>
          <a:solidFill>
            <a:srgbClr val="008BA0"/>
          </a:solidFill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It boosts your competitiveness and reputation as a socially committed company.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79% of the employees seek employers with a purpose or meaning. 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It strengthens your position as an attractive employer, especially in this tight labour market.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It results in 57% less turnover if employees feel connected by the efforts a company makes in the field of volunteering.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99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13151" y="394487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 err="1">
                <a:solidFill>
                  <a:srgbClr val="1A8897"/>
                </a:solidFill>
                <a:latin typeface="Roboto Slab"/>
                <a:ea typeface="Roboto Slab"/>
              </a:rPr>
              <a:t>Volunteering</a:t>
            </a: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 as part of </a:t>
            </a:r>
            <a:r>
              <a:rPr lang="nl" sz="4400" b="1" dirty="0" err="1">
                <a:solidFill>
                  <a:srgbClr val="1A8897"/>
                </a:solidFill>
                <a:latin typeface="Roboto Slab"/>
                <a:ea typeface="Roboto Slab"/>
              </a:rPr>
              <a:t>the</a:t>
            </a: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 HR </a:t>
            </a:r>
            <a:r>
              <a:rPr lang="nl" sz="4400" b="1" dirty="0" err="1">
                <a:solidFill>
                  <a:srgbClr val="1A8897"/>
                </a:solidFill>
                <a:latin typeface="Roboto Slab"/>
                <a:ea typeface="Roboto Slab"/>
              </a:rPr>
              <a:t>journey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3357" y="6266886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2677C7B-AE63-5427-46B1-54CCCE586B1D}"/>
              </a:ext>
            </a:extLst>
          </p:cNvPr>
          <p:cNvSpPr txBox="1"/>
          <p:nvPr/>
        </p:nvSpPr>
        <p:spPr>
          <a:xfrm>
            <a:off x="857738" y="1717431"/>
            <a:ext cx="1066213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</a:rPr>
              <a:t>Employee volunteering contributes to attract, develop and retain employees. It is also a perfect tool to meet HR goals during the employee journey.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4ACBBFE-4511-F5AD-F385-EE1F232B8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43" b="16963"/>
          <a:stretch/>
        </p:blipFill>
        <p:spPr>
          <a:xfrm>
            <a:off x="1014815" y="2653135"/>
            <a:ext cx="10347980" cy="33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6;ge1c89dca81_0_148">
            <a:extLst>
              <a:ext uri="{FF2B5EF4-FFF2-40B4-BE49-F238E27FC236}">
                <a16:creationId xmlns:a16="http://schemas.microsoft.com/office/drawing/2014/main" id="{669C6FAE-5412-4944-1275-192D70487178}"/>
              </a:ext>
            </a:extLst>
          </p:cNvPr>
          <p:cNvSpPr txBox="1"/>
          <p:nvPr/>
        </p:nvSpPr>
        <p:spPr>
          <a:xfrm>
            <a:off x="803333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Balance between purpose and profit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BA8360A-A419-7B1F-9044-CB7CC53CEAC1}"/>
              </a:ext>
            </a:extLst>
          </p:cNvPr>
          <p:cNvSpPr txBox="1"/>
          <p:nvPr/>
        </p:nvSpPr>
        <p:spPr>
          <a:xfrm>
            <a:off x="782377" y="6430014"/>
            <a:ext cx="2268452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/>
              <a:t>Bron: </a:t>
            </a:r>
            <a:r>
              <a:rPr lang="nl-NL" sz="1067">
                <a:hlinkClick r:id="rId3"/>
              </a:rPr>
              <a:t>Social Enterprise</a:t>
            </a:r>
            <a:endParaRPr lang="nl-NL" sz="1067"/>
          </a:p>
        </p:txBody>
      </p:sp>
      <p:pic>
        <p:nvPicPr>
          <p:cNvPr id="5" name="Google Shape;197;ge1c89dca81_0_148">
            <a:extLst>
              <a:ext uri="{FF2B5EF4-FFF2-40B4-BE49-F238E27FC236}">
                <a16:creationId xmlns:a16="http://schemas.microsoft.com/office/drawing/2014/main" id="{43C0A914-061A-9B19-655A-2CAC50BD3B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088E4E-2B47-2753-B81A-BA6202726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7" y="884571"/>
            <a:ext cx="9796243" cy="55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3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6;ge1c89dca81_0_148">
            <a:extLst>
              <a:ext uri="{FF2B5EF4-FFF2-40B4-BE49-F238E27FC236}">
                <a16:creationId xmlns:a16="http://schemas.microsoft.com/office/drawing/2014/main" id="{D0E6ED38-C762-30C1-8844-2C89D45C4DD1}"/>
              </a:ext>
            </a:extLst>
          </p:cNvPr>
          <p:cNvSpPr txBox="1"/>
          <p:nvPr/>
        </p:nvSpPr>
        <p:spPr>
          <a:xfrm>
            <a:off x="803333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Opportunities of SDGs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66577EE-7C60-050D-9334-27261D2C56DF}"/>
              </a:ext>
            </a:extLst>
          </p:cNvPr>
          <p:cNvSpPr txBox="1"/>
          <p:nvPr/>
        </p:nvSpPr>
        <p:spPr>
          <a:xfrm>
            <a:off x="799124" y="1541585"/>
            <a:ext cx="1055467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err="1">
                <a:latin typeface="Calibri"/>
              </a:rPr>
              <a:t>When</a:t>
            </a:r>
            <a:r>
              <a:rPr lang="nl-NL" sz="2400" dirty="0">
                <a:latin typeface="Calibri"/>
              </a:rPr>
              <a:t> setting </a:t>
            </a:r>
            <a:r>
              <a:rPr lang="nl-NL" sz="2400" dirty="0" err="1">
                <a:latin typeface="Calibri"/>
              </a:rPr>
              <a:t>your</a:t>
            </a:r>
            <a:r>
              <a:rPr lang="nl-NL" sz="2400" dirty="0">
                <a:latin typeface="Calibri"/>
              </a:rPr>
              <a:t> goals, </a:t>
            </a:r>
            <a:r>
              <a:rPr lang="nl-NL" sz="2400" dirty="0" err="1">
                <a:latin typeface="Calibri"/>
              </a:rPr>
              <a:t>you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can</a:t>
            </a:r>
            <a:r>
              <a:rPr lang="nl-NL" sz="2400" dirty="0">
                <a:latin typeface="Calibri"/>
              </a:rPr>
              <a:t> make </a:t>
            </a:r>
            <a:r>
              <a:rPr lang="nl-NL" sz="2400" dirty="0" err="1">
                <a:latin typeface="Calibri"/>
              </a:rPr>
              <a:t>use</a:t>
            </a:r>
            <a:r>
              <a:rPr lang="nl-NL" sz="2400" dirty="0">
                <a:latin typeface="Calibri"/>
              </a:rPr>
              <a:t> of </a:t>
            </a:r>
            <a:r>
              <a:rPr lang="nl-NL" sz="2400" dirty="0" err="1">
                <a:latin typeface="Calibri"/>
              </a:rPr>
              <a:t>the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Sustainable</a:t>
            </a:r>
            <a:r>
              <a:rPr lang="nl-NL" sz="2400" dirty="0">
                <a:latin typeface="Calibri"/>
              </a:rPr>
              <a:t> Development Goals / </a:t>
            </a:r>
            <a:r>
              <a:rPr lang="nl-NL" sz="2400" dirty="0" err="1">
                <a:latin typeface="Calibri"/>
              </a:rPr>
              <a:t>SDGs</a:t>
            </a:r>
            <a:endParaRPr lang="nl-NL" sz="2400" dirty="0">
              <a:latin typeface="Calibri"/>
            </a:endParaRPr>
          </a:p>
          <a:p>
            <a:endParaRPr lang="nl-NL" sz="2400" dirty="0">
              <a:latin typeface="Calibri"/>
            </a:endParaRPr>
          </a:p>
          <a:p>
            <a:endParaRPr lang="nl-NL" sz="2400" dirty="0">
              <a:latin typeface="Calibri"/>
            </a:endParaRPr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5578EDFF-CBB2-2979-1951-815EF397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965" y="2233223"/>
            <a:ext cx="6876047" cy="41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1c89dca81_0_148"/>
          <p:cNvSpPr txBox="1">
            <a:spLocks noGrp="1"/>
          </p:cNvSpPr>
          <p:nvPr>
            <p:ph type="body" idx="1"/>
          </p:nvPr>
        </p:nvSpPr>
        <p:spPr>
          <a:xfrm>
            <a:off x="682384" y="1254738"/>
            <a:ext cx="10993069" cy="44866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Visit </a:t>
            </a:r>
            <a:r>
              <a:rPr lang="en-GB" sz="1867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www.goodbusy.nu</a:t>
            </a:r>
            <a:endParaRPr lang="en-GB" sz="1867" dirty="0">
              <a:solidFill>
                <a:schemeClr val="dk1"/>
              </a:solidFill>
            </a:endParaRP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On our website you can find several toolkits and stories of entrepreneurs</a:t>
            </a: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Subscribe to the Good Busy newsletter</a:t>
            </a: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Follow us on LinkedIn</a:t>
            </a: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Read our '</a:t>
            </a:r>
            <a:r>
              <a:rPr lang="en-GB" sz="1867" dirty="0" err="1">
                <a:solidFill>
                  <a:schemeClr val="dk1"/>
                </a:solidFill>
              </a:rPr>
              <a:t>snackables</a:t>
            </a:r>
            <a:r>
              <a:rPr lang="en-GB" sz="1867" dirty="0">
                <a:solidFill>
                  <a:schemeClr val="dk1"/>
                </a:solidFill>
              </a:rPr>
              <a:t>’ about studies, tips and tricks, etc.</a:t>
            </a: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Visit the Help &amp; Advice page on our website</a:t>
            </a: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Have a look in the Good Busy </a:t>
            </a:r>
            <a:r>
              <a:rPr lang="en-GB" sz="1867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</a:t>
            </a:r>
            <a:endParaRPr lang="en-GB" sz="1867" dirty="0">
              <a:solidFill>
                <a:schemeClr val="dk1"/>
              </a:solidFill>
            </a:endParaRPr>
          </a:p>
          <a:p>
            <a:pPr marL="135463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endParaRPr lang="nl-NL" sz="3200" dirty="0">
              <a:solidFill>
                <a:srgbClr val="000000"/>
              </a:solidFill>
            </a:endParaRPr>
          </a:p>
          <a:p>
            <a:pPr indent="-474121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endParaRPr lang="nl-NL" sz="2667" dirty="0">
              <a:solidFill>
                <a:srgbClr val="000000"/>
              </a:solidFill>
            </a:endParaRPr>
          </a:p>
          <a:p>
            <a:pPr lvl="1" indent="-474121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endParaRPr lang="nl-NL" sz="2667" dirty="0">
              <a:solidFill>
                <a:srgbClr val="000000"/>
              </a:solidFill>
            </a:endParaRPr>
          </a:p>
          <a:p>
            <a:pPr lvl="1" indent="-474121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endParaRPr lang="nl-NL" sz="2667" dirty="0">
              <a:solidFill>
                <a:srgbClr val="000000"/>
              </a:solidFill>
            </a:endParaRPr>
          </a:p>
          <a:p>
            <a:pPr lvl="1" indent="-474121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endParaRPr lang="nl-NL" sz="2667" dirty="0">
              <a:solidFill>
                <a:srgbClr val="000000"/>
              </a:solidFill>
            </a:endParaRPr>
          </a:p>
          <a:p>
            <a:pPr lvl="1" indent="-474121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endParaRPr lang="nl-NL" sz="2667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nl-NL" sz="2667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nl-NL" sz="2667" dirty="0">
              <a:solidFill>
                <a:srgbClr val="000000"/>
              </a:solidFill>
            </a:endParaRPr>
          </a:p>
          <a:p>
            <a:pPr marL="237061"/>
            <a:endParaRPr lang="nl-NL" sz="2667" dirty="0">
              <a:solidFill>
                <a:srgbClr val="000000"/>
              </a:solidFill>
            </a:endParaRPr>
          </a:p>
        </p:txBody>
      </p:sp>
      <p:sp>
        <p:nvSpPr>
          <p:cNvPr id="196" name="Google Shape;196;ge1c89dca81_0_148"/>
          <p:cNvSpPr txBox="1"/>
          <p:nvPr/>
        </p:nvSpPr>
        <p:spPr>
          <a:xfrm>
            <a:off x="815404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  <a:buSzPts val="3300"/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Good Busy helps</a:t>
            </a:r>
            <a:endParaRPr lang="nl-NL" sz="1467" b="1" dirty="0">
              <a:solidFill>
                <a:srgbClr val="1A8897"/>
              </a:solidFill>
              <a:highlight>
                <a:srgbClr val="FFFF00"/>
              </a:highlight>
              <a:latin typeface="Roboto Slab"/>
              <a:ea typeface="Roboto Slab"/>
              <a:cs typeface="Roboto Slab"/>
            </a:endParaRPr>
          </a:p>
        </p:txBody>
      </p:sp>
      <p:sp>
        <p:nvSpPr>
          <p:cNvPr id="9" name="Tekstvak 1">
            <a:extLst>
              <a:ext uri="{FF2B5EF4-FFF2-40B4-BE49-F238E27FC236}">
                <a16:creationId xmlns:a16="http://schemas.microsoft.com/office/drawing/2014/main" id="{6A522BDE-8FF6-49F0-A8E0-3864EA180F07}"/>
              </a:ext>
            </a:extLst>
          </p:cNvPr>
          <p:cNvSpPr txBox="1"/>
          <p:nvPr/>
        </p:nvSpPr>
        <p:spPr>
          <a:xfrm>
            <a:off x="9077328" y="5534025"/>
            <a:ext cx="1733549" cy="127240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nl-NL" sz="1867"/>
          </a:p>
          <a:p>
            <a:endParaRPr lang="nl-NL" sz="1867"/>
          </a:p>
          <a:p>
            <a:endParaRPr lang="nl-NL" sz="1867"/>
          </a:p>
          <a:p>
            <a:endParaRPr lang="nl-NL" sz="1867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04CC128-0A44-D790-93BA-E94C817F7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7807">
            <a:off x="578296" y="4284394"/>
            <a:ext cx="3006745" cy="1692397"/>
          </a:xfrm>
          <a:prstGeom prst="rect">
            <a:avLst/>
          </a:prstGeom>
        </p:spPr>
      </p:pic>
      <p:pic>
        <p:nvPicPr>
          <p:cNvPr id="5" name="Afbeelding 5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A7DD9683-9570-7B64-2CAF-E506927BF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58342">
            <a:off x="3965761" y="4198640"/>
            <a:ext cx="3292575" cy="1859347"/>
          </a:xfrm>
          <a:prstGeom prst="rect">
            <a:avLst/>
          </a:prstGeom>
        </p:spPr>
      </p:pic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200EBC7F-7136-D6CB-B2BF-38D0ACAC0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1105">
            <a:off x="8436951" y="1512097"/>
            <a:ext cx="2953219" cy="1924219"/>
          </a:xfrm>
          <a:prstGeom prst="rect">
            <a:avLst/>
          </a:prstGeom>
        </p:spPr>
      </p:pic>
      <p:pic>
        <p:nvPicPr>
          <p:cNvPr id="3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BCA4213-4D91-91D4-7C77-059FCC1B8F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62152">
            <a:off x="8321001" y="3672120"/>
            <a:ext cx="2818521" cy="1936137"/>
          </a:xfrm>
          <a:prstGeom prst="rect">
            <a:avLst/>
          </a:prstGeom>
        </p:spPr>
      </p:pic>
      <p:pic>
        <p:nvPicPr>
          <p:cNvPr id="7" name="Google Shape;197;ge1c89dca81_0_148">
            <a:extLst>
              <a:ext uri="{FF2B5EF4-FFF2-40B4-BE49-F238E27FC236}">
                <a16:creationId xmlns:a16="http://schemas.microsoft.com/office/drawing/2014/main" id="{02BDBDEE-D7CA-E399-C6DB-A6507993493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85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6;ge1c89dca81_0_148">
            <a:extLst>
              <a:ext uri="{FF2B5EF4-FFF2-40B4-BE49-F238E27FC236}">
                <a16:creationId xmlns:a16="http://schemas.microsoft.com/office/drawing/2014/main" id="{F2611C02-1E42-94B6-DF6A-CFF52D6ADD8F}"/>
              </a:ext>
            </a:extLst>
          </p:cNvPr>
          <p:cNvSpPr txBox="1"/>
          <p:nvPr/>
        </p:nvSpPr>
        <p:spPr>
          <a:xfrm>
            <a:off x="2403495" y="4409163"/>
            <a:ext cx="7766044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" sz="4400" b="1">
                <a:solidFill>
                  <a:srgbClr val="1A8897"/>
                </a:solidFill>
                <a:latin typeface="Roboto Slab"/>
                <a:ea typeface="Roboto Slab"/>
              </a:rPr>
              <a:t>www.goodbusy.nu</a:t>
            </a:r>
            <a:br>
              <a:rPr lang="nl" sz="4400" b="1">
                <a:solidFill>
                  <a:srgbClr val="1A8897"/>
                </a:solidFill>
                <a:latin typeface="Roboto Slab"/>
                <a:ea typeface="Roboto Slab"/>
              </a:rPr>
            </a:br>
            <a:endParaRPr lang="nl-NL" sz="2400">
              <a:ea typeface="Roboto Slab"/>
            </a:endParaRPr>
          </a:p>
          <a:p>
            <a:pPr algn="ctr">
              <a:lnSpc>
                <a:spcPct val="90000"/>
              </a:lnSpc>
            </a:pPr>
            <a:r>
              <a:rPr lang="nl" sz="4400" b="1">
                <a:solidFill>
                  <a:srgbClr val="1A8897"/>
                </a:solidFill>
                <a:latin typeface="Roboto Slab"/>
                <a:ea typeface="Roboto Slab"/>
              </a:rPr>
              <a:t>goodbusy@nov.nl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336E32-2675-7618-C028-B71D32C346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41" b="40262"/>
          <a:stretch/>
        </p:blipFill>
        <p:spPr>
          <a:xfrm>
            <a:off x="0" y="1373638"/>
            <a:ext cx="12192000" cy="21888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23908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Make your own </a:t>
            </a:r>
            <a:r>
              <a:rPr lang="nl" sz="4400" b="1" strike="sngStrike" dirty="0">
                <a:solidFill>
                  <a:srgbClr val="1A8897"/>
                </a:solidFill>
                <a:latin typeface="Roboto Slab"/>
                <a:ea typeface="Roboto Slab"/>
              </a:rPr>
              <a:t>business</a:t>
            </a: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 case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ECA0F5-4912-1732-9D7F-B55B9D38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644" y="1281415"/>
            <a:ext cx="10496064" cy="4859199"/>
          </a:xfrm>
        </p:spPr>
        <p:txBody>
          <a:bodyPr/>
          <a:lstStyle/>
          <a:p>
            <a:pPr marL="186262" indent="0">
              <a:buNone/>
            </a:pPr>
            <a:r>
              <a:rPr lang="en-US" sz="1867" dirty="0"/>
              <a:t>It’s great that you want to start with employee volunteering and that you and your colleagues want to make a greater social impact. Enclosed you will find the ingredients to help you make your business case. </a:t>
            </a:r>
          </a:p>
          <a:p>
            <a:pPr marL="186262" indent="0">
              <a:buNone/>
            </a:pPr>
            <a:r>
              <a:rPr lang="en-US" sz="1867" dirty="0"/>
              <a:t>A business case shows whether a project contributes positively to the business objectives at an acceptable risk. In other words, whether the return on investment is higher than the investment you put in.  </a:t>
            </a:r>
          </a:p>
          <a:p>
            <a:pPr marL="186262" indent="0">
              <a:buNone/>
            </a:pPr>
            <a:r>
              <a:rPr lang="en-US" sz="1867" dirty="0"/>
              <a:t>Good Busy supports you in creating support and making choices when setting up impactful employee volunteering </a:t>
            </a:r>
            <a:r>
              <a:rPr lang="en-US" sz="1867" dirty="0" err="1"/>
              <a:t>programmes</a:t>
            </a:r>
            <a:r>
              <a:rPr lang="en-US" sz="1867" dirty="0"/>
              <a:t> by supplying studies, facts and figures, and other practical tools.</a:t>
            </a:r>
          </a:p>
          <a:p>
            <a:pPr marL="186262" indent="0">
              <a:buNone/>
            </a:pPr>
            <a:r>
              <a:rPr lang="en-US" sz="1867" dirty="0"/>
              <a:t>The information in this business case can be </a:t>
            </a:r>
            <a:r>
              <a:rPr lang="en-US" sz="1867" u="sng" dirty="0"/>
              <a:t>freely used </a:t>
            </a:r>
            <a:r>
              <a:rPr lang="en-US" sz="1867" dirty="0"/>
              <a:t>by anyone who wants to bring employee volunteering to a higher level.</a:t>
            </a:r>
          </a:p>
          <a:p>
            <a:pPr marL="567252" indent="-380990"/>
            <a:r>
              <a:rPr lang="en-US" sz="1867" dirty="0"/>
              <a:t>If you use or publish information from this business case, please remember to </a:t>
            </a:r>
            <a:r>
              <a:rPr lang="en-US" sz="1867" u="sng" dirty="0"/>
              <a:t>cite sources. </a:t>
            </a:r>
            <a:endParaRPr lang="en-US" dirty="0"/>
          </a:p>
          <a:p>
            <a:pPr marL="567252" indent="-380990"/>
            <a:r>
              <a:rPr lang="en-US" sz="1867" dirty="0"/>
              <a:t>And if you like to add something, please let us know via </a:t>
            </a:r>
            <a:r>
              <a:rPr lang="en-US" sz="1867" dirty="0">
                <a:hlinkClick r:id="rId3"/>
              </a:rPr>
              <a:t>goodbusy@nov.nl</a:t>
            </a:r>
            <a:r>
              <a:rPr lang="en-US" sz="1867" dirty="0"/>
              <a:t>. By doing so, you will also help other companies to be ‘Good Busy’.</a:t>
            </a:r>
            <a:endParaRPr lang="en-US" dirty="0"/>
          </a:p>
          <a:p>
            <a:pPr marL="186262" indent="0">
              <a:buNone/>
            </a:pPr>
            <a:r>
              <a:rPr lang="en-US" sz="1867" dirty="0"/>
              <a:t>Good luck and, above all, have fun creating a greater social impact!</a:t>
            </a:r>
          </a:p>
          <a:p>
            <a:pPr marL="186262" indent="0">
              <a:buNone/>
            </a:pPr>
            <a:r>
              <a:rPr lang="en-US" sz="1867" dirty="0"/>
              <a:t>Team Good Busy</a:t>
            </a:r>
            <a:endParaRPr lang="en-US" sz="2133" dirty="0"/>
          </a:p>
          <a:p>
            <a:endParaRPr lang="nl-NL" sz="2133" dirty="0"/>
          </a:p>
        </p:txBody>
      </p:sp>
      <p:pic>
        <p:nvPicPr>
          <p:cNvPr id="6" name="Google Shape;197;ge1c89dca81_0_148">
            <a:extLst>
              <a:ext uri="{FF2B5EF4-FFF2-40B4-BE49-F238E27FC236}">
                <a16:creationId xmlns:a16="http://schemas.microsoft.com/office/drawing/2014/main" id="{6AD6150A-F1A0-AA55-D6D0-B2F7811439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7ACFBC7-B512-D9D9-27D1-517B4C403FDE}"/>
              </a:ext>
            </a:extLst>
          </p:cNvPr>
          <p:cNvSpPr txBox="1"/>
          <p:nvPr/>
        </p:nvSpPr>
        <p:spPr>
          <a:xfrm rot="20940000">
            <a:off x="5298499" y="-81165"/>
            <a:ext cx="2488221" cy="9437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5333" dirty="0" err="1">
                <a:solidFill>
                  <a:srgbClr val="F39100"/>
                </a:solidFill>
                <a:latin typeface="Baguet Script"/>
              </a:rPr>
              <a:t>purpose</a:t>
            </a:r>
            <a:endParaRPr lang="nl-NL" sz="5333" dirty="0">
              <a:solidFill>
                <a:srgbClr val="F39100"/>
              </a:solidFill>
              <a:latin typeface="Baguet Script"/>
            </a:endParaRPr>
          </a:p>
        </p:txBody>
      </p:sp>
    </p:spTree>
    <p:extLst>
      <p:ext uri="{BB962C8B-B14F-4D97-AF65-F5344CB8AC3E}">
        <p14:creationId xmlns:p14="http://schemas.microsoft.com/office/powerpoint/2010/main" val="125458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E22C18-595A-9640-2F7D-18865E6E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151549"/>
            <a:ext cx="10515600" cy="5054584"/>
          </a:xfrm>
        </p:spPr>
        <p:txBody>
          <a:bodyPr/>
          <a:lstStyle/>
          <a:p>
            <a:r>
              <a:rPr lang="en-US" sz="1867" dirty="0"/>
              <a:t>Introduction: Make your own purpose case</a:t>
            </a:r>
          </a:p>
          <a:p>
            <a:r>
              <a:rPr lang="en-US" sz="1867" dirty="0"/>
              <a:t>Experiences of other companies</a:t>
            </a:r>
          </a:p>
          <a:p>
            <a:r>
              <a:rPr lang="en-US" sz="1867" dirty="0"/>
              <a:t>What do you need to get started?</a:t>
            </a:r>
          </a:p>
          <a:p>
            <a:r>
              <a:rPr lang="en-US" sz="1867" dirty="0"/>
              <a:t>Definitions</a:t>
            </a:r>
          </a:p>
          <a:p>
            <a:r>
              <a:rPr lang="en-US" sz="1867" dirty="0"/>
              <a:t>The many facets of volunteering (types of volunteering)</a:t>
            </a:r>
          </a:p>
          <a:p>
            <a:r>
              <a:rPr lang="en-US" sz="1867" dirty="0"/>
              <a:t>Facts and figures</a:t>
            </a:r>
          </a:p>
          <a:p>
            <a:r>
              <a:rPr lang="en-US" sz="1867" dirty="0"/>
              <a:t>Making an impact</a:t>
            </a:r>
          </a:p>
          <a:p>
            <a:pPr lvl="1"/>
            <a:r>
              <a:rPr lang="en-US" sz="1333" dirty="0"/>
              <a:t>Impact on society</a:t>
            </a:r>
          </a:p>
          <a:p>
            <a:pPr lvl="1"/>
            <a:r>
              <a:rPr lang="en-US" sz="1333" dirty="0"/>
              <a:t>Impact on employees</a:t>
            </a:r>
          </a:p>
          <a:p>
            <a:pPr lvl="1"/>
            <a:r>
              <a:rPr lang="en-US" sz="1333" dirty="0"/>
              <a:t>Impact on the business</a:t>
            </a:r>
          </a:p>
          <a:p>
            <a:r>
              <a:rPr lang="en-US" sz="1867" dirty="0"/>
              <a:t>Volunteering as part of the HR policy</a:t>
            </a:r>
          </a:p>
          <a:p>
            <a:r>
              <a:rPr lang="en-US" sz="1867" dirty="0"/>
              <a:t>Balance between purpose and profit</a:t>
            </a:r>
          </a:p>
          <a:p>
            <a:r>
              <a:rPr lang="en-US" sz="1867" dirty="0"/>
              <a:t>Opportunities of SDGs</a:t>
            </a:r>
          </a:p>
          <a:p>
            <a:r>
              <a:rPr lang="en-US" sz="1867" dirty="0"/>
              <a:t>Good Busy helps</a:t>
            </a:r>
          </a:p>
          <a:p>
            <a:endParaRPr lang="nl-NL" sz="1867" dirty="0"/>
          </a:p>
          <a:p>
            <a:endParaRPr lang="nl-NL" sz="1867" dirty="0"/>
          </a:p>
          <a:p>
            <a:endParaRPr lang="nl-NL" sz="3200" dirty="0"/>
          </a:p>
        </p:txBody>
      </p:sp>
      <p:sp>
        <p:nvSpPr>
          <p:cNvPr id="7" name="Google Shape;196;ge1c89dca81_0_148">
            <a:extLst>
              <a:ext uri="{FF2B5EF4-FFF2-40B4-BE49-F238E27FC236}">
                <a16:creationId xmlns:a16="http://schemas.microsoft.com/office/drawing/2014/main" id="{7984A7B4-43E6-68B4-7826-7810D15406F1}"/>
              </a:ext>
            </a:extLst>
          </p:cNvPr>
          <p:cNvSpPr txBox="1"/>
          <p:nvPr/>
        </p:nvSpPr>
        <p:spPr>
          <a:xfrm>
            <a:off x="803333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Contents</a:t>
            </a:r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909F6923-5769-EC42-836C-776F88B7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122" y="1041401"/>
            <a:ext cx="2876063" cy="335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2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03333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Experiences of other companies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jdelijke aanduiding voor tekst 4">
            <a:extLst>
              <a:ext uri="{FF2B5EF4-FFF2-40B4-BE49-F238E27FC236}">
                <a16:creationId xmlns:a16="http://schemas.microsoft.com/office/drawing/2014/main" id="{F3482077-5AFD-D8F2-C9F2-929E31A737CE}"/>
              </a:ext>
            </a:extLst>
          </p:cNvPr>
          <p:cNvSpPr txBox="1">
            <a:spLocks/>
          </p:cNvSpPr>
          <p:nvPr/>
        </p:nvSpPr>
        <p:spPr>
          <a:xfrm>
            <a:off x="1176171" y="5848665"/>
            <a:ext cx="3407928" cy="45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 sz="2800" dirty="0">
              <a:solidFill>
                <a:srgbClr val="FFFFFF"/>
              </a:solidFill>
            </a:endParaRPr>
          </a:p>
        </p:txBody>
      </p:sp>
      <p:sp>
        <p:nvSpPr>
          <p:cNvPr id="23" name="Tijdelijke aanduiding voor tekst 4">
            <a:extLst>
              <a:ext uri="{FF2B5EF4-FFF2-40B4-BE49-F238E27FC236}">
                <a16:creationId xmlns:a16="http://schemas.microsoft.com/office/drawing/2014/main" id="{17BEC6BB-1D49-5645-4A97-819D8F1EA3E2}"/>
              </a:ext>
            </a:extLst>
          </p:cNvPr>
          <p:cNvSpPr txBox="1">
            <a:spLocks/>
          </p:cNvSpPr>
          <p:nvPr/>
        </p:nvSpPr>
        <p:spPr>
          <a:xfrm>
            <a:off x="5984161" y="5848665"/>
            <a:ext cx="4048008" cy="45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 sz="2800" dirty="0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C3F782-6564-29A5-9A7F-87CD97356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12" y="1256192"/>
            <a:ext cx="3654613" cy="205572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D74810-43D3-4103-0012-4227F8992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198" y="1256192"/>
            <a:ext cx="3654613" cy="20557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120BFB8-F945-C02A-5C3F-41A4AEA47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954" y="3792944"/>
            <a:ext cx="3654613" cy="20557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DA04303-7942-FF0F-29B5-86D530EA1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8" y="3792944"/>
            <a:ext cx="3654613" cy="20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E22C18-595A-9640-2F7D-18865E6E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662" y="1386009"/>
            <a:ext cx="10766257" cy="4351200"/>
          </a:xfrm>
        </p:spPr>
        <p:txBody>
          <a:bodyPr/>
          <a:lstStyle/>
          <a:p>
            <a:pPr marL="186262" indent="0">
              <a:buNone/>
            </a:pPr>
            <a:r>
              <a:rPr lang="en-GB" sz="1600" dirty="0"/>
              <a:t>To start an employee volunteering programme you need the following basic ingredients:</a:t>
            </a:r>
          </a:p>
          <a:p>
            <a:r>
              <a:rPr lang="en-GB" sz="1600" dirty="0"/>
              <a:t>An important first step is, of course, intrinsic motivation</a:t>
            </a:r>
          </a:p>
          <a:p>
            <a:r>
              <a:rPr lang="en-GB" sz="1600" dirty="0"/>
              <a:t>Management commitment</a:t>
            </a:r>
          </a:p>
          <a:p>
            <a:r>
              <a:rPr lang="en-GB" sz="1600" dirty="0"/>
              <a:t>Consider recruiting staff with an affinity for coordination and communication</a:t>
            </a:r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/>
              <a:t>And specify an initial budget for partnerships and projects </a:t>
            </a:r>
          </a:p>
          <a:p>
            <a:pPr marL="186262" indent="0">
              <a:buNone/>
            </a:pPr>
            <a:endParaRPr lang="en-GB" sz="1600" dirty="0"/>
          </a:p>
          <a:p>
            <a:pPr marL="186262" indent="0">
              <a:buNone/>
            </a:pPr>
            <a:r>
              <a:rPr lang="en-GB" sz="1600" dirty="0"/>
              <a:t>In the </a:t>
            </a:r>
            <a:r>
              <a:rPr lang="en-GB" sz="1600" dirty="0">
                <a:hlinkClick r:id="rId3"/>
              </a:rPr>
              <a:t>toolkit on social impact</a:t>
            </a:r>
            <a:r>
              <a:rPr lang="en-GB" sz="1600" dirty="0"/>
              <a:t> you will find the 5 principles for employee volunteering programmes with an impact.</a:t>
            </a:r>
          </a:p>
          <a:p>
            <a:endParaRPr lang="nl-NL" sz="1600" dirty="0">
              <a:highlight>
                <a:srgbClr val="FFFF00"/>
              </a:highlight>
            </a:endParaRPr>
          </a:p>
        </p:txBody>
      </p:sp>
      <p:sp>
        <p:nvSpPr>
          <p:cNvPr id="5" name="Google Shape;196;ge1c89dca81_0_148">
            <a:extLst>
              <a:ext uri="{FF2B5EF4-FFF2-40B4-BE49-F238E27FC236}">
                <a16:creationId xmlns:a16="http://schemas.microsoft.com/office/drawing/2014/main" id="{CBB7A153-6FD4-2F8F-00B2-7F020EDA0EF4}"/>
              </a:ext>
            </a:extLst>
          </p:cNvPr>
          <p:cNvSpPr txBox="1"/>
          <p:nvPr/>
        </p:nvSpPr>
        <p:spPr>
          <a:xfrm>
            <a:off x="803333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What do you need to get started?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6EF5A6-E35A-5B87-8A39-7E1C6C640D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4" b="23687"/>
          <a:stretch/>
        </p:blipFill>
        <p:spPr>
          <a:xfrm>
            <a:off x="1895566" y="3927765"/>
            <a:ext cx="8400868" cy="25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5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23908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Definitions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ECA0F5-4912-1732-9D7F-B55B9D38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314" y="1825625"/>
            <a:ext cx="5096281" cy="3954832"/>
          </a:xfrm>
          <a:solidFill>
            <a:srgbClr val="F39100"/>
          </a:solidFill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endParaRPr lang="nl-NL" sz="1600" b="1" dirty="0">
              <a:solidFill>
                <a:schemeClr val="bg1"/>
              </a:solidFill>
            </a:endParaRPr>
          </a:p>
          <a:p>
            <a:pPr marL="186262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What is employee volunteering?</a:t>
            </a:r>
          </a:p>
          <a:p>
            <a:pPr marL="186262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Voluntary contributions made by your employees is also known as employee volunteering or corporate volunteering. </a:t>
            </a:r>
          </a:p>
          <a:p>
            <a:pPr marL="186262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Employees of a company make time and knowledge available to social enterprises, non-profit organisations or charities.</a:t>
            </a:r>
          </a:p>
          <a:p>
            <a:pPr marL="186262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By contributing to one-off activities or making long-term connections they can strengthen together - local - communities and create social impact.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6" name="Google Shape;197;ge1c89dca81_0_148">
            <a:extLst>
              <a:ext uri="{FF2B5EF4-FFF2-40B4-BE49-F238E27FC236}">
                <a16:creationId xmlns:a16="http://schemas.microsoft.com/office/drawing/2014/main" id="{6AD6150A-F1A0-AA55-D6D0-B2F7811439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9E9C611-FE0F-768A-A040-88B174635C64}"/>
              </a:ext>
            </a:extLst>
          </p:cNvPr>
          <p:cNvSpPr txBox="1"/>
          <p:nvPr/>
        </p:nvSpPr>
        <p:spPr>
          <a:xfrm>
            <a:off x="1015999" y="6250215"/>
            <a:ext cx="8804728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</a:t>
            </a:r>
            <a:r>
              <a:rPr lang="nl-NL" sz="1067" dirty="0" err="1">
                <a:hlinkClick r:id="rId4"/>
              </a:rPr>
              <a:t>Good</a:t>
            </a:r>
            <a:r>
              <a:rPr lang="nl-NL" sz="1067" dirty="0">
                <a:hlinkClick r:id="rId4"/>
              </a:rPr>
              <a:t> Busy Toolkit </a:t>
            </a:r>
            <a:r>
              <a:rPr lang="nl-NL" sz="1067" dirty="0" err="1">
                <a:hlinkClick r:id="rId4"/>
              </a:rPr>
              <a:t>for</a:t>
            </a:r>
            <a:r>
              <a:rPr lang="nl-NL" sz="1067" dirty="0">
                <a:hlinkClick r:id="rId4"/>
              </a:rPr>
              <a:t> </a:t>
            </a:r>
            <a:r>
              <a:rPr lang="nl-NL" sz="1067" dirty="0" err="1">
                <a:hlinkClick r:id="rId4"/>
              </a:rPr>
              <a:t>social</a:t>
            </a:r>
            <a:r>
              <a:rPr lang="nl-NL" sz="1067" dirty="0">
                <a:hlinkClick r:id="rId4"/>
              </a:rPr>
              <a:t> impact</a:t>
            </a:r>
            <a:endParaRPr lang="nl-NL" sz="1067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92B0BD6-8535-6018-77BA-C0656A81B90E}"/>
              </a:ext>
            </a:extLst>
          </p:cNvPr>
          <p:cNvSpPr txBox="1"/>
          <p:nvPr/>
        </p:nvSpPr>
        <p:spPr>
          <a:xfrm>
            <a:off x="6591923" y="1805154"/>
            <a:ext cx="4878753" cy="3991349"/>
          </a:xfrm>
          <a:prstGeom prst="rect">
            <a:avLst/>
          </a:prstGeom>
          <a:solidFill>
            <a:srgbClr val="F39100"/>
          </a:solidFill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endParaRPr lang="nl-NL"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r>
              <a:rPr lang="nl-NL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nl-N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is CCI?</a:t>
            </a:r>
            <a:endParaRPr lang="nl-NL" sz="1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400"/>
            </a:pPr>
            <a:r>
              <a:rPr lang="nl-N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Employee </a:t>
            </a:r>
            <a:r>
              <a:rPr lang="nl-N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volunteering</a:t>
            </a:r>
            <a:r>
              <a:rPr lang="nl-N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is a form of Corporate Community </a:t>
            </a:r>
            <a:r>
              <a:rPr lang="nl-N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Involvement</a:t>
            </a:r>
            <a:r>
              <a:rPr lang="nl-N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(CCI)</a:t>
            </a:r>
            <a:endParaRPr lang="nl-NL" sz="1600" dirty="0">
              <a:solidFill>
                <a:schemeClr val="bg1"/>
              </a:solidFill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There are various ways to shape your CCI as a company. You can contribute to society by sharing resources such as manpower, means, money and expertise. </a:t>
            </a: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This philosophy is based on the 5M model</a:t>
            </a:r>
            <a:r>
              <a:rPr lang="nl-NL" sz="1600" dirty="0">
                <a:solidFill>
                  <a:schemeClr val="bg1"/>
                </a:solidFill>
                <a:latin typeface="Calibri"/>
              </a:rPr>
              <a:t>.</a:t>
            </a:r>
            <a:br>
              <a:rPr lang="nl-NL" sz="1600" dirty="0">
                <a:solidFill>
                  <a:schemeClr val="bg1"/>
                </a:solidFill>
                <a:latin typeface="Calibri"/>
              </a:rPr>
            </a:br>
            <a:endParaRPr lang="nl-NL" sz="1600" dirty="0">
              <a:solidFill>
                <a:schemeClr val="bg1"/>
              </a:solidFill>
              <a:latin typeface="Calibri"/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endParaRPr lang="nl-NL" sz="1600" dirty="0">
              <a:solidFill>
                <a:schemeClr val="bg1"/>
              </a:solidFill>
              <a:latin typeface="Calibri"/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endParaRPr lang="nl-NL" sz="1600" dirty="0">
              <a:solidFill>
                <a:schemeClr val="bg1"/>
              </a:solidFill>
              <a:latin typeface="Calibri"/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endParaRPr lang="nl-NL" sz="16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7EA3545-6E6F-2163-E434-9D87C8EFA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466" y="4477566"/>
            <a:ext cx="3850775" cy="27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7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"/>
          <p:cNvSpPr txBox="1">
            <a:spLocks noGrp="1"/>
          </p:cNvSpPr>
          <p:nvPr>
            <p:ph type="body" idx="1"/>
          </p:nvPr>
        </p:nvSpPr>
        <p:spPr>
          <a:xfrm>
            <a:off x="810427" y="1189025"/>
            <a:ext cx="10354900" cy="17799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86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Are you a hands-on volunteering type who likes to do a social activity, perform a simple job or work in nature? Or do you prefer to share </a:t>
            </a:r>
            <a:r>
              <a:rPr lang="en-GB" sz="1867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your skills </a:t>
            </a:r>
            <a:r>
              <a:rPr lang="en-GB" sz="186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 use your expertise to strengthen non-profit organisations and help them reach their goals and target groups? Both ways are possible </a:t>
            </a:r>
            <a:r>
              <a:rPr lang="en-GB" sz="1867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with </a:t>
            </a:r>
            <a:r>
              <a:rPr lang="en-GB" sz="186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volunteering. The diagram below lists several examples in which an employee can support an organisation.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6;ge1c89dca81_0_148">
            <a:extLst>
              <a:ext uri="{FF2B5EF4-FFF2-40B4-BE49-F238E27FC236}">
                <a16:creationId xmlns:a16="http://schemas.microsoft.com/office/drawing/2014/main" id="{0DB9B067-A310-22FE-CF90-8FE2BB6A3EEC}"/>
              </a:ext>
            </a:extLst>
          </p:cNvPr>
          <p:cNvSpPr txBox="1"/>
          <p:nvPr/>
        </p:nvSpPr>
        <p:spPr>
          <a:xfrm>
            <a:off x="814672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The many facets of volunteering</a:t>
            </a:r>
          </a:p>
        </p:txBody>
      </p:sp>
      <p:pic>
        <p:nvPicPr>
          <p:cNvPr id="5" name="Google Shape;197;ge1c89dca81_0_148">
            <a:extLst>
              <a:ext uri="{FF2B5EF4-FFF2-40B4-BE49-F238E27FC236}">
                <a16:creationId xmlns:a16="http://schemas.microsoft.com/office/drawing/2014/main" id="{444DF1FB-1DA9-2BD2-ABB8-90AA9E3FF8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21968E4-C4FB-ED85-17D2-25BAF59C21A1}"/>
              </a:ext>
            </a:extLst>
          </p:cNvPr>
          <p:cNvSpPr txBox="1"/>
          <p:nvPr/>
        </p:nvSpPr>
        <p:spPr>
          <a:xfrm>
            <a:off x="1005972" y="6089794"/>
            <a:ext cx="8804728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</a:t>
            </a:r>
            <a:r>
              <a:rPr lang="en-US" sz="1067" dirty="0">
                <a:hlinkClick r:id="rId4"/>
              </a:rPr>
              <a:t>Good Busy Toolkit on social impact</a:t>
            </a:r>
            <a:endParaRPr lang="nl-NL" sz="1067" dirty="0"/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3BE6224E-795A-EE27-565A-7DEBC3C54B55}"/>
              </a:ext>
            </a:extLst>
          </p:cNvPr>
          <p:cNvGraphicFramePr>
            <a:graphicFrameLocks noGrp="1"/>
          </p:cNvGraphicFramePr>
          <p:nvPr/>
        </p:nvGraphicFramePr>
        <p:xfrm>
          <a:off x="771512" y="3162144"/>
          <a:ext cx="10541164" cy="2543512"/>
        </p:xfrm>
        <a:graphic>
          <a:graphicData uri="http://schemas.openxmlformats.org/drawingml/2006/table">
            <a:tbl>
              <a:tblPr firstRow="1" bandRow="1"/>
              <a:tblGrid>
                <a:gridCol w="2669505">
                  <a:extLst>
                    <a:ext uri="{9D8B030D-6E8A-4147-A177-3AD203B41FA5}">
                      <a16:colId xmlns:a16="http://schemas.microsoft.com/office/drawing/2014/main" val="958931797"/>
                    </a:ext>
                  </a:extLst>
                </a:gridCol>
                <a:gridCol w="2847181">
                  <a:extLst>
                    <a:ext uri="{9D8B030D-6E8A-4147-A177-3AD203B41FA5}">
                      <a16:colId xmlns:a16="http://schemas.microsoft.com/office/drawing/2014/main" val="1810277123"/>
                    </a:ext>
                  </a:extLst>
                </a:gridCol>
                <a:gridCol w="2819901">
                  <a:extLst>
                    <a:ext uri="{9D8B030D-6E8A-4147-A177-3AD203B41FA5}">
                      <a16:colId xmlns:a16="http://schemas.microsoft.com/office/drawing/2014/main" val="3118865250"/>
                    </a:ext>
                  </a:extLst>
                </a:gridCol>
                <a:gridCol w="2204577">
                  <a:extLst>
                    <a:ext uri="{9D8B030D-6E8A-4147-A177-3AD203B41FA5}">
                      <a16:colId xmlns:a16="http://schemas.microsoft.com/office/drawing/2014/main" val="1975161065"/>
                    </a:ext>
                  </a:extLst>
                </a:gridCol>
              </a:tblGrid>
              <a:tr h="364192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Needs social organisation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21920" marR="121920" marT="60960" marB="60960">
                    <a:solidFill>
                      <a:srgbClr val="F39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Support of a goal/target group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21920" marR="121920" marT="60960" marB="60960">
                    <a:solidFill>
                      <a:srgbClr val="F39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Strengthen organisations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21920" marR="121920" marT="60960" marB="60960">
                    <a:solidFill>
                      <a:srgbClr val="F39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Strategic development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21920" marR="121920" marT="60960" marB="60960"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72724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/>
                        </a:rPr>
                        <a:t>Offer of a company</a:t>
                      </a:r>
                    </a:p>
                  </a:txBody>
                  <a:tcPr marL="121920" marR="121920" marT="60960" marB="60960">
                    <a:solidFill>
                      <a:srgbClr val="008B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/>
                        </a:rPr>
                        <a:t>Hands-on volunteering</a:t>
                      </a:r>
                      <a:endParaRPr lang="en-US" sz="2400" dirty="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/>
                        </a:rPr>
                        <a:t>Social activity with a target group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/>
                        </a:rPr>
                        <a:t>Simple job activity/small project activity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/>
                        </a:rPr>
                        <a:t>Working in nature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en-US" sz="15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/>
                        </a:rPr>
                        <a:t>Support paths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/>
                        </a:rPr>
                        <a:t>Buddy, coach, mentor, etc.</a:t>
                      </a:r>
                      <a:endParaRPr lang="en-US" sz="2400" dirty="0"/>
                    </a:p>
                  </a:txBody>
                  <a:tcPr marL="121920" marR="121920" marT="60960" marB="60960">
                    <a:solidFill>
                      <a:srgbClr val="008B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Skill-based volunteering</a:t>
                      </a:r>
                      <a:br>
                        <a:rPr lang="en-US" sz="1500" b="1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Pro bono expertise, amongst others in the field of: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Calibri"/>
                        </a:rPr>
                        <a:t>marketing  &amp; communication</a:t>
                      </a:r>
                      <a:endParaRPr lang="en-US" sz="240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strategy &amp; policy 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legal matters</a:t>
                      </a:r>
                      <a:endParaRPr lang="en-US" sz="150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Calibri"/>
                        </a:rPr>
                        <a:t>IT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Calibri"/>
                        </a:rPr>
                        <a:t>finance</a:t>
                      </a:r>
                      <a:endParaRPr lang="en-US" sz="240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Calibri"/>
                        </a:rPr>
                        <a:t>HR</a:t>
                      </a:r>
                      <a:endParaRPr lang="en-US" sz="2400" dirty="0"/>
                    </a:p>
                  </a:txBody>
                  <a:tcPr marL="121920" marR="121920" marT="60960" marB="60960">
                    <a:solidFill>
                      <a:srgbClr val="008B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/>
                        </a:rPr>
                        <a:t>Board activities</a:t>
                      </a:r>
                    </a:p>
                    <a:p>
                      <a:pPr lvl="0">
                        <a:buNone/>
                      </a:pPr>
                      <a:endParaRPr lang="en-US" sz="15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/>
                        </a:rPr>
                        <a:t>Strategic advice</a:t>
                      </a:r>
                    </a:p>
                  </a:txBody>
                  <a:tcPr marL="121920" marR="121920" marT="60960" marB="60960">
                    <a:solidFill>
                      <a:srgbClr val="008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9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93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04363" y="199893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F</a:t>
            </a:r>
            <a:r>
              <a:rPr lang="nl-NL" sz="4400" b="1" dirty="0">
                <a:solidFill>
                  <a:srgbClr val="1A8897"/>
                </a:solidFill>
                <a:latin typeface="Roboto Slab"/>
                <a:ea typeface="Roboto Slab"/>
              </a:rPr>
              <a:t>a</a:t>
            </a: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cts and figures</a:t>
            </a:r>
          </a:p>
        </p:txBody>
      </p:sp>
      <p:pic>
        <p:nvPicPr>
          <p:cNvPr id="197" name="Google Shape;197;ge1c89dca81_0_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1">
            <a:extLst>
              <a:ext uri="{FF2B5EF4-FFF2-40B4-BE49-F238E27FC236}">
                <a16:creationId xmlns:a16="http://schemas.microsoft.com/office/drawing/2014/main" id="{DAFBCCBE-8000-8623-8EA2-69D19EF9FFDA}"/>
              </a:ext>
            </a:extLst>
          </p:cNvPr>
          <p:cNvSpPr txBox="1"/>
          <p:nvPr/>
        </p:nvSpPr>
        <p:spPr>
          <a:xfrm>
            <a:off x="11146691" y="8252201"/>
            <a:ext cx="3718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/>
              <a:t>Bron: </a:t>
            </a:r>
            <a:r>
              <a:rPr lang="nl-NL" sz="2400">
                <a:hlinkClick r:id="rId4"/>
              </a:rPr>
              <a:t>CECP </a:t>
            </a:r>
            <a:r>
              <a:rPr lang="nl-NL" sz="2400" err="1">
                <a:hlinkClick r:id="rId4"/>
              </a:rPr>
              <a:t>infographic</a:t>
            </a:r>
            <a:r>
              <a:rPr lang="nl-NL" sz="2400">
                <a:hlinkClick r:id="rId4"/>
              </a:rPr>
              <a:t> 2020</a:t>
            </a:r>
            <a:endParaRPr lang="nl-NL" sz="240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610E993-89CE-CF2B-E8FF-37F09659E369}"/>
              </a:ext>
            </a:extLst>
          </p:cNvPr>
          <p:cNvSpPr txBox="1"/>
          <p:nvPr/>
        </p:nvSpPr>
        <p:spPr>
          <a:xfrm>
            <a:off x="7883231" y="5884557"/>
            <a:ext cx="2961028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Geven in Nederland 2022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AEBF554-6F05-20D1-D2DC-B87848D43718}"/>
              </a:ext>
            </a:extLst>
          </p:cNvPr>
          <p:cNvSpPr txBox="1"/>
          <p:nvPr/>
        </p:nvSpPr>
        <p:spPr>
          <a:xfrm>
            <a:off x="287811" y="5898788"/>
            <a:ext cx="2569995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</a:t>
            </a:r>
            <a:r>
              <a:rPr lang="nl-NL" sz="1067" dirty="0" err="1"/>
              <a:t>Doing</a:t>
            </a:r>
            <a:r>
              <a:rPr lang="nl-NL" sz="1067" dirty="0"/>
              <a:t> </a:t>
            </a:r>
            <a:r>
              <a:rPr lang="nl-NL" sz="1067" dirty="0" err="1"/>
              <a:t>good</a:t>
            </a:r>
            <a:r>
              <a:rPr lang="nl-NL" sz="1067" dirty="0"/>
              <a:t> is </a:t>
            </a:r>
            <a:r>
              <a:rPr lang="nl-NL" sz="1067" dirty="0" err="1"/>
              <a:t>good</a:t>
            </a:r>
            <a:r>
              <a:rPr lang="nl-NL" sz="1067" dirty="0"/>
              <a:t> </a:t>
            </a:r>
            <a:r>
              <a:rPr lang="nl-NL" sz="1067" dirty="0" err="1"/>
              <a:t>for</a:t>
            </a:r>
            <a:r>
              <a:rPr lang="nl-NL" sz="1067" dirty="0"/>
              <a:t> </a:t>
            </a:r>
            <a:r>
              <a:rPr lang="nl-NL" sz="1067" dirty="0" err="1"/>
              <a:t>you</a:t>
            </a:r>
            <a:endParaRPr lang="nl-NL" sz="1067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4FA8A36-5331-8C22-9088-830EB10A896C}"/>
              </a:ext>
            </a:extLst>
          </p:cNvPr>
          <p:cNvSpPr txBox="1"/>
          <p:nvPr/>
        </p:nvSpPr>
        <p:spPr>
          <a:xfrm>
            <a:off x="4112649" y="5880353"/>
            <a:ext cx="2268452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</a:t>
            </a:r>
            <a:r>
              <a:rPr lang="nl-NL" sz="1067" dirty="0">
                <a:solidFill>
                  <a:srgbClr val="E04F0C"/>
                </a:solidFill>
                <a:cs typeface="Calibri"/>
                <a:hlinkClick r:id="rId4"/>
              </a:rPr>
              <a:t>CECP </a:t>
            </a:r>
            <a:r>
              <a:rPr lang="nl-NL" sz="1067" dirty="0" err="1">
                <a:solidFill>
                  <a:srgbClr val="E04F0C"/>
                </a:solidFill>
                <a:cs typeface="Calibri"/>
                <a:hlinkClick r:id="rId4"/>
              </a:rPr>
              <a:t>infographic</a:t>
            </a:r>
            <a:r>
              <a:rPr lang="nl-NL" sz="1067" dirty="0">
                <a:solidFill>
                  <a:srgbClr val="E04F0C"/>
                </a:solidFill>
                <a:cs typeface="Calibri"/>
                <a:hlinkClick r:id="rId4"/>
              </a:rPr>
              <a:t> 2020</a:t>
            </a:r>
            <a:endParaRPr lang="nl-NL" sz="1067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B00D4D4-D84D-1A1C-5480-5108B8738559}"/>
              </a:ext>
            </a:extLst>
          </p:cNvPr>
          <p:cNvSpPr txBox="1"/>
          <p:nvPr/>
        </p:nvSpPr>
        <p:spPr>
          <a:xfrm>
            <a:off x="290763" y="3336256"/>
            <a:ext cx="2268452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</a:t>
            </a:r>
            <a:r>
              <a:rPr lang="nl-NL" sz="1067" dirty="0">
                <a:hlinkClick r:id="rId5"/>
              </a:rPr>
              <a:t>Samen voor Eindhoven</a:t>
            </a:r>
            <a:endParaRPr lang="nl-NL" sz="1067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6644BF5-DCA2-E30B-CF7F-9C05C90B859B}"/>
              </a:ext>
            </a:extLst>
          </p:cNvPr>
          <p:cNvSpPr txBox="1"/>
          <p:nvPr/>
        </p:nvSpPr>
        <p:spPr>
          <a:xfrm>
            <a:off x="4069633" y="3340461"/>
            <a:ext cx="2268452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Deloitte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2BA0E92-01AB-7DD9-32BA-AAF1E96F5F65}"/>
              </a:ext>
            </a:extLst>
          </p:cNvPr>
          <p:cNvSpPr txBox="1"/>
          <p:nvPr/>
        </p:nvSpPr>
        <p:spPr>
          <a:xfrm>
            <a:off x="7849312" y="3340460"/>
            <a:ext cx="2440737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Geven in Nederland 2020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7EE95A4-C2C9-D36C-A406-3FC74A90A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44" y="1312711"/>
            <a:ext cx="3657600" cy="2057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35A1EB-DDBE-6693-512B-47B3DE871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5125" y="1311993"/>
            <a:ext cx="3652939" cy="20547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345E91-21B2-17C2-196F-0CFA13623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907" y="1317532"/>
            <a:ext cx="3643095" cy="204924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73954A3-3607-7F98-5138-DEDEFEE0E2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157" y="3883442"/>
            <a:ext cx="3655488" cy="205621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9D870517-B027-C06E-0AA9-4C4091C63E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4907" y="3883442"/>
            <a:ext cx="3643096" cy="2049241"/>
          </a:xfrm>
          <a:prstGeom prst="rect">
            <a:avLst/>
          </a:prstGeom>
        </p:spPr>
      </p:pic>
      <p:pic>
        <p:nvPicPr>
          <p:cNvPr id="4" name="Afbeelding 3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48B93B25-E193-4C2D-2838-A28949575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" y="3883442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9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23908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Making an impact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6AFCCA-DEF3-185E-3CCE-15827319C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284" y="2673589"/>
            <a:ext cx="4523672" cy="2550584"/>
          </a:xfrm>
          <a:solidFill>
            <a:schemeClr val="accent2"/>
          </a:solidFill>
        </p:spPr>
        <p:txBody>
          <a:bodyPr/>
          <a:lstStyle/>
          <a:p>
            <a:pPr marL="186262" indent="0">
              <a:buNone/>
            </a:pPr>
            <a:endParaRPr lang="nl-NL" sz="1600" dirty="0">
              <a:solidFill>
                <a:schemeClr val="bg1"/>
              </a:solidFill>
            </a:endParaRPr>
          </a:p>
          <a:p>
            <a:pPr marL="186262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A company and a non-profit organisation can both benefit from a partnership and make a huge impact by working together. </a:t>
            </a:r>
          </a:p>
          <a:p>
            <a:pPr marL="186262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The Good Busy impact circle visualises where the interests of parties meet and at that point the 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impact is the highest.</a:t>
            </a:r>
            <a:endParaRPr lang="en-GB" sz="2133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743E17A-4103-C6ED-1B91-3D0691C6B2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32" r="6118"/>
          <a:stretch/>
        </p:blipFill>
        <p:spPr>
          <a:xfrm>
            <a:off x="6032312" y="863122"/>
            <a:ext cx="6159688" cy="51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98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3909b4-eb60-4690-b732-8164ae68a0e4">
      <UserInfo>
        <DisplayName>Esther Hofstede | Vereniging NOV</DisplayName>
        <AccountId>111</AccountId>
        <AccountType/>
      </UserInfo>
      <UserInfo>
        <DisplayName>Monique de Bree | Vereniging NOV</DisplayName>
        <AccountId>101</AccountId>
        <AccountType/>
      </UserInfo>
      <UserInfo>
        <DisplayName>Iris de Jong | Vereniging NOV</DisplayName>
        <AccountId>98</AccountId>
        <AccountType/>
      </UserInfo>
      <UserInfo>
        <DisplayName>Yvonne Snelders | Vereniging NOV</DisplayName>
        <AccountId>71</AccountId>
        <AccountType/>
      </UserInfo>
    </SharedWithUsers>
    <lcf76f155ced4ddcb4097134ff3c332f xmlns="c35a9136-eb7b-4e9c-91fe-93368e2ae95a">
      <Terms xmlns="http://schemas.microsoft.com/office/infopath/2007/PartnerControls"/>
    </lcf76f155ced4ddcb4097134ff3c332f>
    <TaxCatchAll xmlns="1d3909b4-eb60-4690-b732-8164ae68a0e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E1D193EA4F4C4A857412066FD58793" ma:contentTypeVersion="16" ma:contentTypeDescription="Een nieuw document maken." ma:contentTypeScope="" ma:versionID="7be893e9aff041b87887f5e0643cb383">
  <xsd:schema xmlns:xsd="http://www.w3.org/2001/XMLSchema" xmlns:xs="http://www.w3.org/2001/XMLSchema" xmlns:p="http://schemas.microsoft.com/office/2006/metadata/properties" xmlns:ns2="1d3909b4-eb60-4690-b732-8164ae68a0e4" xmlns:ns3="c35a9136-eb7b-4e9c-91fe-93368e2ae95a" targetNamespace="http://schemas.microsoft.com/office/2006/metadata/properties" ma:root="true" ma:fieldsID="7646bb3c02b1282e046e05b591a85572" ns2:_="" ns3:_="">
    <xsd:import namespace="1d3909b4-eb60-4690-b732-8164ae68a0e4"/>
    <xsd:import namespace="c35a9136-eb7b-4e9c-91fe-93368e2ae9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909b4-eb60-4690-b732-8164ae68a0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015542-0177-480f-9a2c-aea67109f6c9}" ma:internalName="TaxCatchAll" ma:showField="CatchAllData" ma:web="1d3909b4-eb60-4690-b732-8164ae68a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a9136-eb7b-4e9c-91fe-93368e2ae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d85c153-18a0-42f9-8e5e-12c4515209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B8DF61-9016-408D-8E8A-0E3C57A1D69F}">
  <ds:schemaRefs>
    <ds:schemaRef ds:uri="http://schemas.microsoft.com/office/2006/metadata/properties"/>
    <ds:schemaRef ds:uri="http://schemas.microsoft.com/office/infopath/2007/PartnerControls"/>
    <ds:schemaRef ds:uri="1d3909b4-eb60-4690-b732-8164ae68a0e4"/>
    <ds:schemaRef ds:uri="c35a9136-eb7b-4e9c-91fe-93368e2ae95a"/>
  </ds:schemaRefs>
</ds:datastoreItem>
</file>

<file path=customXml/itemProps2.xml><?xml version="1.0" encoding="utf-8"?>
<ds:datastoreItem xmlns:ds="http://schemas.openxmlformats.org/officeDocument/2006/customXml" ds:itemID="{04EB6445-4858-44D7-A0DD-53F056C93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909b4-eb60-4690-b732-8164ae68a0e4"/>
    <ds:schemaRef ds:uri="c35a9136-eb7b-4e9c-91fe-93368e2ae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44690F-1B7D-4E8C-864B-4832043150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1554</Words>
  <Application>Microsoft Office PowerPoint</Application>
  <PresentationFormat>Breedbeeld</PresentationFormat>
  <Paragraphs>224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Baguet Script</vt:lpstr>
      <vt:lpstr>Calibri</vt:lpstr>
      <vt:lpstr>Calibri Light</vt:lpstr>
      <vt:lpstr>Roboto Slab</vt:lpstr>
      <vt:lpstr>Kantoorthema</vt:lpstr>
      <vt:lpstr>Do good with Good Busy   Tools for the business case  about the benefits and impact of  employee volunteering   Version 2: January 2023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good with Good Busy   Tools for the business case  about the benefits and impact of employee volunteering   Version 1: September 2022</dc:title>
  <dc:creator>Iris | First Assist</dc:creator>
  <cp:lastModifiedBy>Iris | First Assist</cp:lastModifiedBy>
  <cp:revision>7</cp:revision>
  <dcterms:created xsi:type="dcterms:W3CDTF">2022-12-05T15:53:57Z</dcterms:created>
  <dcterms:modified xsi:type="dcterms:W3CDTF">2024-01-08T17:10:48Z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31d30e-c018-4f72-ad4c-e56e9d03b1f0_ActionId">
    <vt:lpwstr>1bed609e-21ea-4824-8e53-1e5920cfee85</vt:lpwstr>
  </property>
  <property fmtid="{D5CDD505-2E9C-101B-9397-08002B2CF9AE}" pid="3" name="MSIP_Label_6431d30e-c018-4f72-ad4c-e56e9d03b1f0_Enabled">
    <vt:lpwstr>true</vt:lpwstr>
  </property>
  <property fmtid="{D5CDD505-2E9C-101B-9397-08002B2CF9AE}" pid="4" name="MediaServiceImageTags">
    <vt:lpwstr/>
  </property>
  <property fmtid="{D5CDD505-2E9C-101B-9397-08002B2CF9AE}" pid="5" name="ContentTypeId">
    <vt:lpwstr>0x0101008BE1D193EA4F4C4A857412066FD58793</vt:lpwstr>
  </property>
  <property fmtid="{D5CDD505-2E9C-101B-9397-08002B2CF9AE}" pid="6" name="MSIP_Label_6431d30e-c018-4f72-ad4c-e56e9d03b1f0_Method">
    <vt:lpwstr>Standard</vt:lpwstr>
  </property>
  <property fmtid="{D5CDD505-2E9C-101B-9397-08002B2CF9AE}" pid="7" name="MSIP_Label_6431d30e-c018-4f72-ad4c-e56e9d03b1f0_SiteId">
    <vt:lpwstr>f8be18a6-f648-4a47-be73-86d6c5c6604d</vt:lpwstr>
  </property>
  <property fmtid="{D5CDD505-2E9C-101B-9397-08002B2CF9AE}" pid="8" name="MSIP_Label_6431d30e-c018-4f72-ad4c-e56e9d03b1f0_SetDate">
    <vt:lpwstr>2022-11-28T15:09:32Z</vt:lpwstr>
  </property>
  <property fmtid="{D5CDD505-2E9C-101B-9397-08002B2CF9AE}" pid="9" name="MSIP_Label_6431d30e-c018-4f72-ad4c-e56e9d03b1f0_Name">
    <vt:lpwstr>6431d30e-c018-4f72-ad4c-e56e9d03b1f0</vt:lpwstr>
  </property>
  <property fmtid="{D5CDD505-2E9C-101B-9397-08002B2CF9AE}" pid="10" name="MSIP_Label_6431d30e-c018-4f72-ad4c-e56e9d03b1f0_ContentBits">
    <vt:lpwstr>2</vt:lpwstr>
  </property>
</Properties>
</file>